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60" r:id="rId5"/>
    <p:sldId id="298" r:id="rId6"/>
    <p:sldId id="299" r:id="rId7"/>
    <p:sldId id="300" r:id="rId8"/>
    <p:sldId id="303" r:id="rId9"/>
    <p:sldId id="301" r:id="rId10"/>
    <p:sldId id="302" r:id="rId11"/>
    <p:sldId id="304" r:id="rId12"/>
    <p:sldId id="294" r:id="rId13"/>
    <p:sldId id="297" r:id="rId14"/>
    <p:sldId id="295" r:id="rId15"/>
    <p:sldId id="296" r:id="rId16"/>
    <p:sldId id="268" r:id="rId17"/>
    <p:sldId id="272" r:id="rId18"/>
    <p:sldId id="305" r:id="rId19"/>
    <p:sldId id="308" r:id="rId20"/>
    <p:sldId id="306" r:id="rId21"/>
    <p:sldId id="307" r:id="rId22"/>
    <p:sldId id="269" r:id="rId23"/>
    <p:sldId id="309" r:id="rId24"/>
    <p:sldId id="310" r:id="rId25"/>
    <p:sldId id="311" r:id="rId26"/>
    <p:sldId id="313" r:id="rId27"/>
    <p:sldId id="315" r:id="rId28"/>
    <p:sldId id="270" r:id="rId29"/>
    <p:sldId id="281" r:id="rId30"/>
    <p:sldId id="282" r:id="rId31"/>
    <p:sldId id="283" r:id="rId32"/>
    <p:sldId id="316" r:id="rId33"/>
    <p:sldId id="271" r:id="rId34"/>
    <p:sldId id="290" r:id="rId35"/>
    <p:sldId id="314" r:id="rId3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60"/>
    <p:restoredTop sz="94496"/>
  </p:normalViewPr>
  <p:slideViewPr>
    <p:cSldViewPr snapToGrid="0">
      <p:cViewPr>
        <p:scale>
          <a:sx n="90" d="100"/>
          <a:sy n="90" d="100"/>
        </p:scale>
        <p:origin x="8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8166FE-7913-B993-4217-9E1615ED2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8E8ABDA-6D58-1E5D-1D69-F7EE575250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A1EC76-C9E3-9232-BDFD-6B568980B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03D3397-7434-2465-123E-DA741FD44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A0269E-B52E-F6BB-8695-8C8DAFC37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09111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76CAFB-28F3-19F8-5F98-BC4D148F5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26912B4-8080-1B3B-A7B0-ADDA310CB7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13A4DD8-8B77-2889-285A-1D65D5C70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CA6DCD8-6883-8591-820E-2622A6820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EF8B000-BBBC-713D-5780-64ADAFE40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48507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B6E3038-0C72-BB37-BC90-73C6599896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0FD8E9B-2C33-27A9-03A6-5481DA047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943F35A-39BE-4E38-47CE-668164E91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0F08D5-0367-30A9-F094-3A7D24B71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0B6F43-B235-0D1D-348B-2AD758D71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08910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16BD61-A1E8-A3D6-6E0F-ED9AD350D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196DEA2-6272-CE4E-D663-3842B5C12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ED2B5AC-53B1-F8B7-54CD-E37B52125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B896F5-0377-18B2-C277-D07817779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08B57F-53AE-1C0A-F810-14D2CCD3C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59357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5E71F2-2BE4-250C-0AF7-D96D898F1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342B41B-BD16-CF24-BED2-AC25B8FE8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00B6A14-0779-EEF8-1402-6B729C03D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81D435-5A2D-4F85-64D9-BDC5021A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CF4846-DDD0-0938-BEAF-2F037A5CF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56348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AA12DB-CB43-9F64-9720-1318B757C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C053D86-D5B3-6313-FDB9-ACF7B62F28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215BEAA-042F-111B-30E0-830C5FF0F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8FE134E-8CF2-AD98-FCDB-4916C5057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18B4C14-13CA-11B9-61A8-7AF601319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BCEA6EF-623E-6587-6F93-F9CD3DA3D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81047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413788-793F-85A7-1A80-1C2C4AAD9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FC1B529-EBC1-1361-5B17-6AB47653F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DD153FF-4299-EFEE-9074-4D76E6985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C299F2A-3216-AC6D-F6A7-D60B15E6D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01DC1B7-059E-C1C1-868E-D172E99951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B256D09-0C4E-046F-D718-6506C2B67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D818607-21CF-E8CA-B257-F730CBCB4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BA3F843-360C-C45F-30F0-41F5BC74B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60092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3B4F0F2-0644-83D7-5F9F-CB154ABD3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BAE5BF7-9E39-FDA5-6ADF-443DB478E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4657D49-8AC8-B30B-6557-03547B670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18BA67B-149A-84FD-E3A5-8AAB03E14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75447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BCAA427-FC2D-EE9F-7B63-365AF3811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2187A90-806E-C37D-C0D7-CEBE610CB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2E766CF-4D1C-DFED-A205-C22E10EB9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5229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23BC214-7DE2-7EE0-CEC4-85914FA3A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2338C1-F9A2-7D93-2658-0E0CEB6F9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9AB8D4E-1E0F-01F5-5317-7D2D35CB0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6FC2D46-286F-F37D-BF95-C0D6A51AF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38FADC9-B8EC-31B0-07CD-D7CFBDBD8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8C981D5-909D-6CDA-290C-78114F954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35769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618FA7-962F-AE2E-F230-79437C186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3DE1BE65-B253-B716-5F82-C0A962779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5C6089A-539B-7EFD-5FD4-EEB2F8CF8C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3D95F7F-3F88-AE6E-26F9-0D915869D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91A7D87-0468-369F-79E9-EA1B7C8FA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1222F67-1F97-853C-043B-1F55D3AC7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9599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F3CB11C-DB5D-C255-65CC-26FE3D26F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9F650C-9429-46B0-DC8F-98087B00C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FC2E08-5FB4-E350-76C0-A2331F1461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3F47B8-CC6E-C240-B237-0E647EFF605B}" type="datetimeFigureOut">
              <a:rPr lang="fr-CH" smtClean="0"/>
              <a:t>26.02.24</a:t>
            </a:fld>
            <a:endParaRPr lang="fr-CH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4C2694-825C-B88F-4AB4-14BCA9F9FE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FBEE553-01F7-9B50-2D04-8DC35E9EA1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E500E-7688-7A4D-82FC-E76E48F6A7FB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5866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umanities.jupyterhub.unige.ch/hub/logi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henakistiscope/cours_32M7138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python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537DF7-AB82-526C-6491-B1FC6CECDF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b="1" dirty="0">
                <a:effectLst/>
                <a:latin typeface="Menlo" panose="020B0609030804020204" pitchFamily="49" charset="0"/>
              </a:rPr>
              <a:t>Du pixel aux images</a:t>
            </a:r>
            <a:endParaRPr lang="fr-CH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E884D64-E394-41AC-7806-7438EB9E1C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4771" y="3602038"/>
            <a:ext cx="9818915" cy="1655762"/>
          </a:xfrm>
        </p:spPr>
        <p:txBody>
          <a:bodyPr>
            <a:normAutofit/>
          </a:bodyPr>
          <a:lstStyle/>
          <a:p>
            <a:r>
              <a:rPr lang="fr-CH" sz="1800" u="none" strike="noStrike" dirty="0">
                <a:solidFill>
                  <a:srgbClr val="222222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Introduction au traitement numérique des images 2D - 32M7138</a:t>
            </a:r>
          </a:p>
          <a:p>
            <a:r>
              <a:rPr lang="fr-CH" sz="1800" u="none" strike="noStrike" dirty="0">
                <a:solidFill>
                  <a:srgbClr val="222222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Printemps 2024</a:t>
            </a:r>
          </a:p>
          <a:p>
            <a:r>
              <a:rPr lang="fr-CH" sz="1800" u="none" strike="noStrike" dirty="0">
                <a:solidFill>
                  <a:srgbClr val="222222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  <a:p>
            <a:r>
              <a:rPr lang="fr-CH" sz="1400" i="1" dirty="0">
                <a:solidFill>
                  <a:srgbClr val="222222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Adrien Jeanrenaud – Université de Genève – Visual Contagions</a:t>
            </a:r>
            <a:endParaRPr lang="fr-CH" sz="1400" i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4164844-2DB9-3FBA-BE54-03657F6ED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369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Encodage des couleurs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656D3F49-D28E-B036-1B46-B4A11F379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62647"/>
            <a:ext cx="4627245" cy="3470433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E58D0E7-999A-C210-FA8D-C42F1F730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1704" y="1813810"/>
            <a:ext cx="4058326" cy="405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040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Formats des images numériques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34947222-42B9-6F37-0469-357399AEF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209" y="2231913"/>
            <a:ext cx="6274919" cy="4006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4711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Où trouver des images numériques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1794A7-5D10-99DF-CC90-BDFEC583B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33314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fr-CH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Sources privées</a:t>
            </a:r>
          </a:p>
          <a:p>
            <a:pPr lvl="1">
              <a:lnSpc>
                <a:spcPct val="150000"/>
              </a:lnSpc>
            </a:pPr>
            <a:r>
              <a:rPr lang="fr-CH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Données personnelles</a:t>
            </a:r>
          </a:p>
          <a:p>
            <a:pPr lvl="1">
              <a:lnSpc>
                <a:spcPct val="150000"/>
              </a:lnSpc>
            </a:pPr>
            <a:r>
              <a:rPr lang="fr-CH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Données numérisées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674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Où trouver des images numériques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1794A7-5D10-99DF-CC90-BDFEC583B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33314" cy="4351338"/>
          </a:xfrm>
        </p:spPr>
        <p:txBody>
          <a:bodyPr>
            <a:normAutofit/>
          </a:bodyPr>
          <a:lstStyle/>
          <a:p>
            <a:r>
              <a:rPr lang="fr-CH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Sources publiques : musées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E2B9332-A9D0-4776-40BF-A5A0CE843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479" y="2683237"/>
            <a:ext cx="4378099" cy="3093581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6DA71C6-C350-4AB3-90F9-3004748F89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4857" y="2966210"/>
            <a:ext cx="4916774" cy="252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217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Où trouver des images numériques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1794A7-5D10-99DF-CC90-BDFEC583B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33314" cy="4351338"/>
          </a:xfrm>
        </p:spPr>
        <p:txBody>
          <a:bodyPr>
            <a:normAutofit/>
          </a:bodyPr>
          <a:lstStyle/>
          <a:p>
            <a:r>
              <a:rPr lang="fr-CH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Sources publiques : institutions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F8106FF-6A76-5B9B-A3CA-010484C0C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8863" y="2653239"/>
            <a:ext cx="4227137" cy="325291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35622E8E-7E29-67AC-6A38-ED7BDAAC3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1676" y="2795161"/>
            <a:ext cx="4702124" cy="296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837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3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Où trouver des images numériques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1794A7-5D10-99DF-CC90-BDFEC583B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33314" cy="4351338"/>
          </a:xfrm>
        </p:spPr>
        <p:txBody>
          <a:bodyPr>
            <a:normAutofit/>
          </a:bodyPr>
          <a:lstStyle/>
          <a:p>
            <a:r>
              <a:rPr lang="fr-CH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Sources publiques : sites spécialisés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7A8B3B5A-DA62-A423-63D4-DE9A9443D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467" y="2728184"/>
            <a:ext cx="3448779" cy="344877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D468509-36FD-5015-BDAE-585D0F6703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990" y="2608288"/>
            <a:ext cx="3448779" cy="344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836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11D638-C31A-1A1D-7396-9EACD337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32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2. Le code: c’est quoi?</a:t>
            </a:r>
            <a:br>
              <a:rPr lang="fr-CH" sz="32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fr-CH" sz="3200" i="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74FDA55-8F55-F50C-9BE4-EEE7402C5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138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Python: c’est quoi ?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205ADC64-7F22-4029-351A-BD14BB7FA3D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985" y="1858779"/>
            <a:ext cx="8080029" cy="3778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7894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Python: pourquoi ?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1627D0-C009-B015-DDDA-6EBD2527D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fr-CH" dirty="0"/>
              <a:t>Utilisation facilitée</a:t>
            </a:r>
          </a:p>
          <a:p>
            <a:pPr>
              <a:lnSpc>
                <a:spcPct val="150000"/>
              </a:lnSpc>
            </a:pPr>
            <a:r>
              <a:rPr lang="fr-CH" dirty="0"/>
              <a:t>Tous niveaux</a:t>
            </a:r>
          </a:p>
          <a:p>
            <a:pPr>
              <a:lnSpc>
                <a:spcPct val="150000"/>
              </a:lnSpc>
            </a:pPr>
            <a:r>
              <a:rPr lang="fr-CH" dirty="0"/>
              <a:t>Polyvalent</a:t>
            </a:r>
          </a:p>
          <a:p>
            <a:pPr>
              <a:lnSpc>
                <a:spcPct val="150000"/>
              </a:lnSpc>
            </a:pPr>
            <a:r>
              <a:rPr lang="fr-CH" dirty="0"/>
              <a:t>Courant</a:t>
            </a:r>
          </a:p>
          <a:p>
            <a:pPr>
              <a:lnSpc>
                <a:spcPct val="150000"/>
              </a:lnSpc>
            </a:pPr>
            <a:r>
              <a:rPr lang="fr-CH" dirty="0"/>
              <a:t>Développé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36329B2-91D0-8455-B0F6-D3F875B9E7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783" y="1590081"/>
            <a:ext cx="3859056" cy="4822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07858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Python: liens utiles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1627D0-C009-B015-DDDA-6EBD2527D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2547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fr-CH" dirty="0"/>
              <a:t>Tutoriels</a:t>
            </a:r>
          </a:p>
          <a:p>
            <a:pPr lvl="1">
              <a:lnSpc>
                <a:spcPct val="150000"/>
              </a:lnSpc>
            </a:pPr>
            <a:r>
              <a:rPr lang="fr-CH" dirty="0"/>
              <a:t>W3schools</a:t>
            </a:r>
          </a:p>
          <a:p>
            <a:pPr lvl="1">
              <a:lnSpc>
                <a:spcPct val="150000"/>
              </a:lnSpc>
            </a:pPr>
            <a:r>
              <a:rPr lang="fr-CH" dirty="0" err="1"/>
              <a:t>Openclassrooms</a:t>
            </a:r>
            <a:endParaRPr lang="fr-CH" dirty="0"/>
          </a:p>
          <a:p>
            <a:pPr lvl="1">
              <a:lnSpc>
                <a:spcPct val="150000"/>
              </a:lnSpc>
            </a:pPr>
            <a:r>
              <a:rPr lang="fr-CH" dirty="0"/>
              <a:t>Python docs</a:t>
            </a:r>
          </a:p>
          <a:p>
            <a:pPr>
              <a:lnSpc>
                <a:spcPct val="150000"/>
              </a:lnSpc>
            </a:pPr>
            <a:r>
              <a:rPr lang="fr-CH" dirty="0"/>
              <a:t>Conventions : PEP8</a:t>
            </a:r>
          </a:p>
          <a:p>
            <a:pPr>
              <a:lnSpc>
                <a:spcPct val="150000"/>
              </a:lnSpc>
            </a:pPr>
            <a:r>
              <a:rPr lang="fr-CH" dirty="0"/>
              <a:t>Aide</a:t>
            </a:r>
          </a:p>
          <a:p>
            <a:pPr lvl="1">
              <a:lnSpc>
                <a:spcPct val="150000"/>
              </a:lnSpc>
            </a:pPr>
            <a:r>
              <a:rPr lang="fr-CH" dirty="0"/>
              <a:t>Docs, ?Fonction</a:t>
            </a:r>
          </a:p>
          <a:p>
            <a:pPr lvl="1">
              <a:lnSpc>
                <a:spcPct val="150000"/>
              </a:lnSpc>
            </a:pPr>
            <a:r>
              <a:rPr lang="fr-CH" dirty="0" err="1"/>
              <a:t>Stackoverflow</a:t>
            </a:r>
            <a:r>
              <a:rPr lang="fr-CH" dirty="0"/>
              <a:t>, </a:t>
            </a:r>
            <a:r>
              <a:rPr lang="fr-CH" dirty="0" err="1"/>
              <a:t>Github</a:t>
            </a:r>
            <a:r>
              <a:rPr lang="fr-CH" dirty="0"/>
              <a:t>, </a:t>
            </a:r>
            <a:r>
              <a:rPr lang="fr-CH" dirty="0" err="1"/>
              <a:t>ChatGPT</a:t>
            </a:r>
            <a:endParaRPr lang="fr-CH" dirty="0"/>
          </a:p>
          <a:p>
            <a:pPr lvl="1"/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607002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Plan du cours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11794A7-5D10-99DF-CC90-BDFEC583B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33314" cy="43513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L’image vue par la machine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Le code: c’est quoi ?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Les outils pour le semestre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Initiation aux lignes de commande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Débuter avec Python</a:t>
            </a:r>
          </a:p>
          <a:p>
            <a:pPr marL="514350" indent="-514350">
              <a:buFont typeface="+mj-lt"/>
              <a:buAutoNum type="arabicPeriod"/>
            </a:pPr>
            <a:endParaRPr lang="fr-CH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50303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Langages de programmation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0DAE6C6-0C50-CAC1-B343-13C4F05A6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H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4B4F215-3D72-995B-01C7-416268654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641" y="1495815"/>
            <a:ext cx="10657159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91821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Et Python sur ma machine ?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B01BD08D-7254-56AD-24E4-38ADBC78D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4677" y="1856942"/>
            <a:ext cx="2675373" cy="178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9" name="Picture 3">
            <a:extLst>
              <a:ext uri="{FF2B5EF4-FFF2-40B4-BE49-F238E27FC236}">
                <a16:creationId xmlns:a16="http://schemas.microsoft.com/office/drawing/2014/main" id="{8E7F0DAC-6CE4-E39D-4D65-5509B98051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859"/>
          <a:stretch/>
        </p:blipFill>
        <p:spPr bwMode="auto">
          <a:xfrm>
            <a:off x="1964158" y="2390810"/>
            <a:ext cx="4080428" cy="3179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A09677B6-0054-5B21-74D5-0E8008976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002" y="4677962"/>
            <a:ext cx="2678048" cy="178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532D7395-C9AB-484D-0DB1-60E0E0BFC1DC}"/>
              </a:ext>
            </a:extLst>
          </p:cNvPr>
          <p:cNvCxnSpPr/>
          <p:nvPr/>
        </p:nvCxnSpPr>
        <p:spPr>
          <a:xfrm>
            <a:off x="5001491" y="2618509"/>
            <a:ext cx="1940511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CD20387A-0862-8E03-6494-654EF2984BAC}"/>
              </a:ext>
            </a:extLst>
          </p:cNvPr>
          <p:cNvCxnSpPr>
            <a:cxnSpLocks/>
          </p:cNvCxnSpPr>
          <p:nvPr/>
        </p:nvCxnSpPr>
        <p:spPr>
          <a:xfrm>
            <a:off x="4128655" y="5223163"/>
            <a:ext cx="2813346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56AA3F52-F361-235E-37C4-DD486E955D59}"/>
              </a:ext>
            </a:extLst>
          </p:cNvPr>
          <p:cNvCxnSpPr>
            <a:stCxn id="9218" idx="2"/>
            <a:endCxn id="9220" idx="0"/>
          </p:cNvCxnSpPr>
          <p:nvPr/>
        </p:nvCxnSpPr>
        <p:spPr>
          <a:xfrm flipH="1">
            <a:off x="8281026" y="3642307"/>
            <a:ext cx="1338" cy="103565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9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11D638-C31A-1A1D-7396-9EACD337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32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4. Les outils pour ce semestre</a:t>
            </a:r>
            <a:br>
              <a:rPr lang="fr-CH" sz="32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fr-CH" sz="3200" i="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74FDA55-8F55-F50C-9BE4-EEE7402C5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4545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Jupyter</a:t>
            </a: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fr-CH" sz="4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lab</a:t>
            </a:r>
            <a:endParaRPr lang="fr-CH" sz="4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1BBD5893-D88D-44F0-F46E-F2044689BF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19654" y="1562388"/>
            <a:ext cx="8752691" cy="4351338"/>
          </a:xfrm>
        </p:spPr>
      </p:pic>
    </p:spTree>
    <p:extLst>
      <p:ext uri="{BB962C8B-B14F-4D97-AF65-F5344CB8AC3E}">
        <p14:creationId xmlns:p14="http://schemas.microsoft.com/office/powerpoint/2010/main" val="1694891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Jupyter</a:t>
            </a: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hub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CC137EFD-9E1D-9A71-719A-B42C62987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CH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3"/>
              </a:rPr>
              <a:t>https://humanities.jupyterhub.unige.ch/</a:t>
            </a:r>
            <a:endParaRPr lang="fr-CH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9761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Google </a:t>
            </a: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Colab</a:t>
            </a:r>
            <a:endParaRPr lang="fr-CH" sz="4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Espace réservé du contenu 2">
            <a:extLst>
              <a:ext uri="{FF2B5EF4-FFF2-40B4-BE49-F238E27FC236}">
                <a16:creationId xmlns:a16="http://schemas.microsoft.com/office/drawing/2014/main" id="{4008B9C4-DAC8-5E69-6E20-5F1FDA2756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6978425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D’autres environnements</a:t>
            </a:r>
            <a:endParaRPr lang="fr-CH" sz="4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9B6350D4-5C87-035B-FCE5-363795C3E8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43124"/>
            <a:ext cx="5770418" cy="2137191"/>
          </a:xfr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C4A0000-5FB8-0425-F7D8-3BEFE04B0B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7695" y="4332751"/>
            <a:ext cx="5770418" cy="2324839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4EF074F-9F38-89D4-FF60-B9E14DA92A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7599" y="1690688"/>
            <a:ext cx="2334568" cy="232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9030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D’autres environnements</a:t>
            </a:r>
            <a:endParaRPr lang="fr-CH" sz="4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E2F92FF6-D078-3B1E-3E8F-898AF078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Installation Anaconda et </a:t>
            </a:r>
            <a:r>
              <a:rPr lang="en-GB" dirty="0" err="1"/>
              <a:t>Jupyter</a:t>
            </a:r>
            <a:r>
              <a:rPr lang="en-GB" dirty="0"/>
              <a:t> Lab ?</a:t>
            </a:r>
          </a:p>
        </p:txBody>
      </p:sp>
    </p:spTree>
    <p:extLst>
      <p:ext uri="{BB962C8B-B14F-4D97-AF65-F5344CB8AC3E}">
        <p14:creationId xmlns:p14="http://schemas.microsoft.com/office/powerpoint/2010/main" val="7681679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11D638-C31A-1A1D-7396-9EACD337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32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4. Initiation aux lignes de commande</a:t>
            </a:r>
            <a:endParaRPr lang="fr-CH" sz="3200" i="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74FDA55-8F55-F50C-9BE4-EEE7402C5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1181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Une invite de commande</a:t>
            </a:r>
            <a:endParaRPr lang="fr-CH" sz="4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247A5886-4CA6-990B-5A32-0FB35FE0D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327" y="2064327"/>
            <a:ext cx="7772400" cy="334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80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11D638-C31A-1A1D-7396-9EACD337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32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1. L’image vue par la machine</a:t>
            </a:r>
            <a:br>
              <a:rPr lang="fr-CH" sz="32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</a:br>
            <a:endParaRPr lang="fr-CH" sz="3200" i="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74FDA55-8F55-F50C-9BE4-EEE7402C5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9879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Des mondes plus ou moins séparés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B34BE330-DDE1-FD1A-E98C-DE930C9CBE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25014" y="1788857"/>
            <a:ext cx="5741971" cy="4351338"/>
          </a:xfrm>
        </p:spPr>
      </p:pic>
    </p:spTree>
    <p:extLst>
      <p:ext uri="{BB962C8B-B14F-4D97-AF65-F5344CB8AC3E}">
        <p14:creationId xmlns:p14="http://schemas.microsoft.com/office/powerpoint/2010/main" val="34153147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Les lignes de commande</a:t>
            </a:r>
            <a:endParaRPr lang="fr-CH" sz="4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83F7991C-EF5F-AB60-C97B-53937D590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582" y="1729077"/>
            <a:ext cx="4287982" cy="4351338"/>
          </a:xfrm>
        </p:spPr>
        <p:txBody>
          <a:bodyPr>
            <a:normAutofit lnSpcReduction="10000"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cd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mkdir</a:t>
            </a: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+nom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rm</a:t>
            </a: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+nom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pwd</a:t>
            </a:r>
            <a:endParaRPr lang="fr-CH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touch</a:t>
            </a: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+ nom</a:t>
            </a:r>
          </a:p>
          <a:p>
            <a:pPr marL="514350" indent="-514350">
              <a:buFont typeface="+mj-lt"/>
              <a:buAutoNum type="arabicPeriod"/>
            </a:pPr>
            <a:endParaRPr lang="fr-CH" dirty="0"/>
          </a:p>
        </p:txBody>
      </p:sp>
      <p:sp>
        <p:nvSpPr>
          <p:cNvPr id="8" name="Espace réservé du contenu 6">
            <a:extLst>
              <a:ext uri="{FF2B5EF4-FFF2-40B4-BE49-F238E27FC236}">
                <a16:creationId xmlns:a16="http://schemas.microsoft.com/office/drawing/2014/main" id="{F20A2B4D-3B47-70A2-4925-453C61F06D6B}"/>
              </a:ext>
            </a:extLst>
          </p:cNvPr>
          <p:cNvSpPr txBox="1">
            <a:spLocks/>
          </p:cNvSpPr>
          <p:nvPr/>
        </p:nvSpPr>
        <p:spPr>
          <a:xfrm>
            <a:off x="6096000" y="1729077"/>
            <a:ext cx="4287982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dir</a:t>
            </a:r>
            <a:endParaRPr lang="fr-CH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cd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mkdir</a:t>
            </a: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+nom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del</a:t>
            </a: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+nom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cd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echo</a:t>
            </a: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some_text</a:t>
            </a: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&gt; </a:t>
            </a: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hello_world.rb</a:t>
            </a:r>
            <a:endParaRPr lang="fr-CH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endParaRPr lang="fr-CH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26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Chemins</a:t>
            </a:r>
            <a:endParaRPr lang="fr-CH" sz="4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83F7991C-EF5F-AB60-C97B-53937D590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7582" y="1729077"/>
            <a:ext cx="4287982" cy="4351338"/>
          </a:xfrm>
        </p:spPr>
        <p:txBody>
          <a:bodyPr>
            <a:normAutofit/>
          </a:bodyPr>
          <a:lstStyle/>
          <a:p>
            <a:r>
              <a:rPr lang="fr-CH" dirty="0"/>
              <a:t>Chemin relatif</a:t>
            </a:r>
          </a:p>
          <a:p>
            <a:r>
              <a:rPr lang="fr-CH" dirty="0"/>
              <a:t>Chemin absolu</a:t>
            </a:r>
          </a:p>
        </p:txBody>
      </p:sp>
    </p:spTree>
    <p:extLst>
      <p:ext uri="{BB962C8B-B14F-4D97-AF65-F5344CB8AC3E}">
        <p14:creationId xmlns:p14="http://schemas.microsoft.com/office/powerpoint/2010/main" val="33134724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11D638-C31A-1A1D-7396-9EACD3378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CH" sz="3200" i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5. Débuter avec Python</a:t>
            </a:r>
            <a:endParaRPr lang="fr-CH" sz="3200" i="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74FDA55-8F55-F50C-9BE4-EEE7402C5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03853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Un peu de </a:t>
            </a:r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scraping</a:t>
            </a:r>
            <a:endParaRPr lang="fr-CH" sz="4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B8583D9-CF7E-752D-4B9A-7C27C3A483A0}"/>
              </a:ext>
            </a:extLst>
          </p:cNvPr>
          <p:cNvSpPr txBox="1"/>
          <p:nvPr/>
        </p:nvSpPr>
        <p:spPr>
          <a:xfrm>
            <a:off x="838200" y="2175163"/>
            <a:ext cx="8970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Jupyter</a:t>
            </a: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Hub + </a:t>
            </a: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3"/>
              </a:rPr>
              <a:t>https://github.com/phenakistiscope/cours_32M7138</a:t>
            </a: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318820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Exercez-vous!</a:t>
            </a:r>
            <a:endParaRPr lang="fr-CH" sz="4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7B8583D9-CF7E-752D-4B9A-7C27C3A483A0}"/>
              </a:ext>
            </a:extLst>
          </p:cNvPr>
          <p:cNvSpPr txBox="1"/>
          <p:nvPr/>
        </p:nvSpPr>
        <p:spPr>
          <a:xfrm>
            <a:off x="838200" y="2175163"/>
            <a:ext cx="4786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800" b="0" i="0" u="sng" strike="noStrike" dirty="0">
                <a:solidFill>
                  <a:srgbClr val="0097A7"/>
                </a:solidFill>
                <a:effectLst/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3"/>
              </a:rPr>
              <a:t>https://www.w3schools.com/python/</a:t>
            </a:r>
            <a:endParaRPr lang="fr-CH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218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Acquisition des images numériques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04948D1-CE23-1EAB-B4AD-57808307B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006" y="1689054"/>
            <a:ext cx="6171987" cy="431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576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L’image numérique = matrice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687A66-D01D-2901-8BD4-41E9D754DD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742" y="1932274"/>
            <a:ext cx="8940800" cy="368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407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Image binaire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9DD42B0-6118-2A63-5EB1-D4E486DDF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992" y="1818581"/>
            <a:ext cx="6152660" cy="4074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3C25EC2A-4D24-0BAB-BBA3-BD4892357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1890" y="2413416"/>
            <a:ext cx="6157118" cy="2565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555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Image en valeurs de gris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4A40625-5E72-2148-B2E1-3ECE3DBE10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9836" y="2015648"/>
            <a:ext cx="8192328" cy="3897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592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Encodage des valeurs de gris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3CDA451B-6B81-3547-8705-6387F39AD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1932118"/>
            <a:ext cx="7787807" cy="3731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>
            <a:extLst>
              <a:ext uri="{FF2B5EF4-FFF2-40B4-BE49-F238E27FC236}">
                <a16:creationId xmlns:a16="http://schemas.microsoft.com/office/drawing/2014/main" id="{A8D352C7-1D98-19C2-BB1A-63D37F956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807" y="1855580"/>
            <a:ext cx="3951307" cy="3807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5889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FC854F-5B38-68D2-E3FA-946B2C83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CH" sz="4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Image en couleurs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6EF44B6-B683-5C13-0052-21D09C06A8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743" y="6238364"/>
            <a:ext cx="1523999" cy="43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221D6119-A69A-2ED2-AD0C-1F46AA0CB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681" y="2565048"/>
            <a:ext cx="5502830" cy="2453964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9CDC4C03-23FF-72DD-6BC4-09612DDD8F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491" y="2214315"/>
            <a:ext cx="5609653" cy="3155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231357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1984</TotalTime>
  <Words>315</Words>
  <Application>Microsoft Macintosh PowerPoint</Application>
  <PresentationFormat>Grand écran</PresentationFormat>
  <Paragraphs>81</Paragraphs>
  <Slides>35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Menlo</vt:lpstr>
      <vt:lpstr>Thème Office</vt:lpstr>
      <vt:lpstr>Du pixel aux images</vt:lpstr>
      <vt:lpstr>Plan du cours</vt:lpstr>
      <vt:lpstr>1. L’image vue par la machine </vt:lpstr>
      <vt:lpstr>Acquisition des images numériques</vt:lpstr>
      <vt:lpstr>L’image numérique = matrice</vt:lpstr>
      <vt:lpstr>Image binaire</vt:lpstr>
      <vt:lpstr>Image en valeurs de gris</vt:lpstr>
      <vt:lpstr>Encodage des valeurs de gris</vt:lpstr>
      <vt:lpstr>Image en couleurs</vt:lpstr>
      <vt:lpstr>Encodage des couleurs</vt:lpstr>
      <vt:lpstr>Formats des images numériques</vt:lpstr>
      <vt:lpstr>Où trouver des images numériques ?</vt:lpstr>
      <vt:lpstr>Où trouver des images numériques ?</vt:lpstr>
      <vt:lpstr>Où trouver des images numériques ?</vt:lpstr>
      <vt:lpstr>Où trouver des images numériques ?</vt:lpstr>
      <vt:lpstr>2. Le code: c’est quoi? </vt:lpstr>
      <vt:lpstr>Python: c’est quoi ?</vt:lpstr>
      <vt:lpstr>Python: pourquoi ?</vt:lpstr>
      <vt:lpstr>Python: liens utiles</vt:lpstr>
      <vt:lpstr>Langages de programmation</vt:lpstr>
      <vt:lpstr>Et Python sur ma machine ?</vt:lpstr>
      <vt:lpstr>4. Les outils pour ce semestre </vt:lpstr>
      <vt:lpstr>Jupyter lab</vt:lpstr>
      <vt:lpstr>Jupyter hub</vt:lpstr>
      <vt:lpstr>Google Colab</vt:lpstr>
      <vt:lpstr>D’autres environnements</vt:lpstr>
      <vt:lpstr>D’autres environnements</vt:lpstr>
      <vt:lpstr>4. Initiation aux lignes de commande</vt:lpstr>
      <vt:lpstr>Une invite de commande</vt:lpstr>
      <vt:lpstr>Des mondes plus ou moins séparés</vt:lpstr>
      <vt:lpstr>Les lignes de commande</vt:lpstr>
      <vt:lpstr>Chemins</vt:lpstr>
      <vt:lpstr>5. Débuter avec Python</vt:lpstr>
      <vt:lpstr>Un peu de scraping</vt:lpstr>
      <vt:lpstr>Exercez-vous!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 pixel aux images</dc:title>
  <dc:creator>Adrien Jeanrenaud</dc:creator>
  <cp:lastModifiedBy>Adrien Jeanrenaud</cp:lastModifiedBy>
  <cp:revision>9</cp:revision>
  <dcterms:created xsi:type="dcterms:W3CDTF">2023-12-17T14:21:19Z</dcterms:created>
  <dcterms:modified xsi:type="dcterms:W3CDTF">2024-02-26T15:28:49Z</dcterms:modified>
</cp:coreProperties>
</file>

<file path=docProps/thumbnail.jpeg>
</file>